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8" r:id="rId11"/>
    <p:sldId id="265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4"/>
            <p14:sldId id="268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>
    <p:extLst>
      <p:ext uri="{19B8F6BF-5375-455C-9EA6-DF929625EA0E}">
        <p15:presenceInfo xmlns:p15="http://schemas.microsoft.com/office/powerpoint/2012/main" userId="8189fbbda422bb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B4CA0-4C65-4FDC-8425-CC9A222E0D72}" v="307" dt="2025-03-24T07:12:05.032"/>
    <p1510:client id="{78497792-4078-4412-A7CB-25ABFC07C6CC}" v="379" dt="2025-03-25T09:16:21.304"/>
    <p1510:client id="{8E6D8DE1-DEB0-4DE6-8522-9982FA88331F}" v="70" dt="2025-03-25T10:07:15.674"/>
    <p1510:client id="{D5C0BAD6-BE91-49C8-A6C4-5A4FAD8B9C46}" v="315" dt="2025-03-25T08:48:54.184"/>
    <p1510:client id="{F31B3D11-B765-4FF1-AA9C-A2F55386A200}" v="115" dt="2025-03-24T06:34:43.351"/>
    <p1510:client id="{F842D800-0C13-4BF3-A0CE-68A84877E388}" v="1" dt="2025-03-24T10:41:4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636636A0-1035-4029-A995-9A5EC4062285}">
      <dgm:prSet phldr="0" custT="1"/>
      <dgm:spPr/>
      <dgm:t>
        <a:bodyPr/>
        <a:lstStyle/>
        <a:p>
          <a:pPr rtl="0"/>
          <a:r>
            <a:rPr lang="ru-RU" sz="2400" dirty="0">
              <a:latin typeface="CoFo Sans"/>
            </a:rPr>
            <a:t>Избежание переплат за покупку нужного объема</a:t>
          </a:r>
          <a:endParaRPr lang="ru-RU" sz="2400" dirty="0"/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 custT="1"/>
      <dgm:spPr/>
      <dgm:t>
        <a:bodyPr/>
        <a:lstStyle/>
        <a:p>
          <a:pPr rtl="0"/>
          <a:r>
            <a:rPr lang="ru-RU" sz="2400" dirty="0">
              <a:latin typeface="CoFo Sans"/>
            </a:rPr>
            <a:t>Исследование рынка </a:t>
          </a:r>
          <a:endParaRPr lang="ru-RU" sz="2400" dirty="0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 custT="1"/>
      <dgm:spPr/>
      <dgm:t>
        <a:bodyPr/>
        <a:lstStyle/>
        <a:p>
          <a:pPr rtl="0"/>
          <a:r>
            <a:rPr lang="ru-RU" sz="2400" dirty="0">
              <a:latin typeface="CoFo Sans"/>
            </a:rPr>
            <a:t>Предугадывание цены для подготовки бюджета </a:t>
          </a:r>
          <a:endParaRPr lang="ru-RU" sz="2400" dirty="0"/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F43283C8-ED4D-4A5C-86E7-AE2686264922}">
      <dgm:prSet phldr="0"/>
      <dgm:spPr/>
      <dgm:t>
        <a:bodyPr/>
        <a:lstStyle/>
        <a:p>
          <a:pPr rtl="0"/>
          <a:r>
            <a:rPr lang="ru-RU" dirty="0">
              <a:latin typeface="CoFo Sans"/>
            </a:rPr>
            <a:t>Разработка приложения</a:t>
          </a:r>
        </a:p>
      </dgm:t>
    </dgm:pt>
    <dgm:pt modelId="{C70D786F-EFD2-4DCD-8191-81D23F31A6F9}" type="parTrans" cxnId="{E2FDD256-4E23-4FC9-91ED-C560BE4E75B4}">
      <dgm:prSet/>
      <dgm:spPr/>
    </dgm:pt>
    <dgm:pt modelId="{78E195D7-7565-4A39-B7B7-3DCDF6357F35}" type="sibTrans" cxnId="{E2FDD256-4E23-4FC9-91ED-C560BE4E75B4}">
      <dgm:prSet/>
      <dgm:spPr/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A9A37FB7-C4AA-411C-AF69-2D11E4F52399}" type="pres">
      <dgm:prSet presAssocID="{D27E558D-492F-45EB-8F20-DC217B86A4F0}" presName="FiveNodes_1" presStyleLbl="node1" presStyleIdx="0" presStyleCnt="5">
        <dgm:presLayoutVars>
          <dgm:bulletEnabled val="1"/>
        </dgm:presLayoutVars>
      </dgm:prSet>
      <dgm:spPr/>
    </dgm:pt>
    <dgm:pt modelId="{EDFEE5B5-4343-4022-BA65-EE859027B2E0}" type="pres">
      <dgm:prSet presAssocID="{D27E558D-492F-45EB-8F20-DC217B86A4F0}" presName="FiveNodes_2" presStyleLbl="node1" presStyleIdx="1" presStyleCnt="5">
        <dgm:presLayoutVars>
          <dgm:bulletEnabled val="1"/>
        </dgm:presLayoutVars>
      </dgm:prSet>
      <dgm:spPr/>
    </dgm:pt>
    <dgm:pt modelId="{98DE8128-4C8E-4079-B929-85545BBD761B}" type="pres">
      <dgm:prSet presAssocID="{D27E558D-492F-45EB-8F20-DC217B86A4F0}" presName="FiveNodes_3" presStyleLbl="node1" presStyleIdx="2" presStyleCnt="5">
        <dgm:presLayoutVars>
          <dgm:bulletEnabled val="1"/>
        </dgm:presLayoutVars>
      </dgm:prSet>
      <dgm:spPr/>
    </dgm:pt>
    <dgm:pt modelId="{D4C63301-D78D-4925-A274-6F9B2049903C}" type="pres">
      <dgm:prSet presAssocID="{D27E558D-492F-45EB-8F20-DC217B86A4F0}" presName="FiveNodes_4" presStyleLbl="node1" presStyleIdx="3" presStyleCnt="5">
        <dgm:presLayoutVars>
          <dgm:bulletEnabled val="1"/>
        </dgm:presLayoutVars>
      </dgm:prSet>
      <dgm:spPr/>
    </dgm:pt>
    <dgm:pt modelId="{01012E12-B49E-4008-9AD5-FDD3B6A941A8}" type="pres">
      <dgm:prSet presAssocID="{D27E558D-492F-45EB-8F20-DC217B86A4F0}" presName="FiveNodes_5" presStyleLbl="node1" presStyleIdx="4" presStyleCnt="5">
        <dgm:presLayoutVars>
          <dgm:bulletEnabled val="1"/>
        </dgm:presLayoutVars>
      </dgm:prSet>
      <dgm:spPr/>
    </dgm:pt>
    <dgm:pt modelId="{F5DAC25E-FAFC-456A-B68F-901B95E18DCE}" type="pres">
      <dgm:prSet presAssocID="{D27E558D-492F-45EB-8F20-DC217B86A4F0}" presName="FiveConn_1-2" presStyleLbl="fgAccFollowNode1" presStyleIdx="0" presStyleCnt="4">
        <dgm:presLayoutVars>
          <dgm:bulletEnabled val="1"/>
        </dgm:presLayoutVars>
      </dgm:prSet>
      <dgm:spPr/>
    </dgm:pt>
    <dgm:pt modelId="{EB2278BA-843C-457E-9D63-14B0AB1ED255}" type="pres">
      <dgm:prSet presAssocID="{D27E558D-492F-45EB-8F20-DC217B86A4F0}" presName="FiveConn_2-3" presStyleLbl="fgAccFollowNode1" presStyleIdx="1" presStyleCnt="4">
        <dgm:presLayoutVars>
          <dgm:bulletEnabled val="1"/>
        </dgm:presLayoutVars>
      </dgm:prSet>
      <dgm:spPr/>
    </dgm:pt>
    <dgm:pt modelId="{6E446085-75A2-41F0-958C-095C7CCBECDF}" type="pres">
      <dgm:prSet presAssocID="{D27E558D-492F-45EB-8F20-DC217B86A4F0}" presName="FiveConn_3-4" presStyleLbl="fgAccFollowNode1" presStyleIdx="2" presStyleCnt="4">
        <dgm:presLayoutVars>
          <dgm:bulletEnabled val="1"/>
        </dgm:presLayoutVars>
      </dgm:prSet>
      <dgm:spPr/>
    </dgm:pt>
    <dgm:pt modelId="{AD64CBAE-6F81-4D1C-9276-A73D5C24F7B7}" type="pres">
      <dgm:prSet presAssocID="{D27E558D-492F-45EB-8F20-DC217B86A4F0}" presName="FiveConn_4-5" presStyleLbl="fgAccFollowNode1" presStyleIdx="3" presStyleCnt="4">
        <dgm:presLayoutVars>
          <dgm:bulletEnabled val="1"/>
        </dgm:presLayoutVars>
      </dgm:prSet>
      <dgm:spPr/>
    </dgm:pt>
    <dgm:pt modelId="{7AFF5F59-B395-4471-85D7-DE73B950CC5F}" type="pres">
      <dgm:prSet presAssocID="{D27E558D-492F-45EB-8F20-DC217B86A4F0}" presName="FiveNodes_1_text" presStyleLbl="node1" presStyleIdx="4" presStyleCnt="5">
        <dgm:presLayoutVars>
          <dgm:bulletEnabled val="1"/>
        </dgm:presLayoutVars>
      </dgm:prSet>
      <dgm:spPr/>
    </dgm:pt>
    <dgm:pt modelId="{DA88346F-6FD3-4CF3-B967-3A7F9EC4C7B2}" type="pres">
      <dgm:prSet presAssocID="{D27E558D-492F-45EB-8F20-DC217B86A4F0}" presName="FiveNodes_2_text" presStyleLbl="node1" presStyleIdx="4" presStyleCnt="5">
        <dgm:presLayoutVars>
          <dgm:bulletEnabled val="1"/>
        </dgm:presLayoutVars>
      </dgm:prSet>
      <dgm:spPr/>
    </dgm:pt>
    <dgm:pt modelId="{C4599E53-1ABF-4E70-AA0E-9F42422309CF}" type="pres">
      <dgm:prSet presAssocID="{D27E558D-492F-45EB-8F20-DC217B86A4F0}" presName="FiveNodes_3_text" presStyleLbl="node1" presStyleIdx="4" presStyleCnt="5">
        <dgm:presLayoutVars>
          <dgm:bulletEnabled val="1"/>
        </dgm:presLayoutVars>
      </dgm:prSet>
      <dgm:spPr/>
    </dgm:pt>
    <dgm:pt modelId="{E19015A8-A87C-4494-A4A0-3295C1C2E7C9}" type="pres">
      <dgm:prSet presAssocID="{D27E558D-492F-45EB-8F20-DC217B86A4F0}" presName="FiveNodes_4_text" presStyleLbl="node1" presStyleIdx="4" presStyleCnt="5">
        <dgm:presLayoutVars>
          <dgm:bulletEnabled val="1"/>
        </dgm:presLayoutVars>
      </dgm:prSet>
      <dgm:spPr/>
    </dgm:pt>
    <dgm:pt modelId="{F6E3D972-2786-483B-A1CC-6AF18ACDD434}" type="pres">
      <dgm:prSet presAssocID="{D27E558D-492F-45EB-8F20-DC217B86A4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6E220A-21C5-4899-B86D-FE65027213D4}" type="presOf" srcId="{F43283C8-ED4D-4A5C-86E7-AE2686264922}" destId="{01012E12-B49E-4008-9AD5-FDD3B6A941A8}" srcOrd="0" destOrd="0" presId="urn:microsoft.com/office/officeart/2005/8/layout/vProcess5"/>
    <dgm:cxn modelId="{FBF47B0F-57FF-4404-81E2-687BCB4E24F0}" type="presOf" srcId="{EDEA6362-115B-42D1-A581-DE7516E011FD}" destId="{98DE8128-4C8E-4079-B929-85545BBD761B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06E1E122-0226-4B72-A38C-7C6A9A378E0F}" type="presOf" srcId="{F349B6D6-D1D9-4943-A5BC-AA5D5F77F922}" destId="{6E446085-75A2-41F0-958C-095C7CCBECDF}" srcOrd="0" destOrd="0" presId="urn:microsoft.com/office/officeart/2005/8/layout/vProcess5"/>
    <dgm:cxn modelId="{28C0BB28-8F9F-45FE-A64D-438E107AABE4}" type="presOf" srcId="{7EC45586-BEB4-4037-AAB1-F379CA79BDD8}" destId="{A9A37FB7-C4AA-411C-AF69-2D11E4F52399}" srcOrd="0" destOrd="0" presId="urn:microsoft.com/office/officeart/2005/8/layout/vProcess5"/>
    <dgm:cxn modelId="{8292F62B-06B4-42FE-9EF8-F02099FC3479}" type="presOf" srcId="{58E1D6C0-5C3F-41FF-BAEE-FF0F28FB8860}" destId="{E19015A8-A87C-4494-A4A0-3295C1C2E7C9}" srcOrd="1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B7CC1836-B5E1-4EFC-9A80-3374568FC006}" type="presOf" srcId="{C3A1EB92-73DC-458C-8FF7-8EE75AF2DC69}" destId="{EB2278BA-843C-457E-9D63-14B0AB1ED255}" srcOrd="0" destOrd="0" presId="urn:microsoft.com/office/officeart/2005/8/layout/vProcess5"/>
    <dgm:cxn modelId="{85AE446A-2BD8-47A7-A7A3-D64E16A2D993}" type="presOf" srcId="{6892768E-45CE-4ADB-B99B-93CEC48CA7E4}" destId="{DA88346F-6FD3-4CF3-B967-3A7F9EC4C7B2}" srcOrd="1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489D3976-8CF5-4D2D-AEC0-FF2824A0E067}" type="presOf" srcId="{58E1D6C0-5C3F-41FF-BAEE-FF0F28FB8860}" destId="{D4C63301-D78D-4925-A274-6F9B2049903C}" srcOrd="0" destOrd="0" presId="urn:microsoft.com/office/officeart/2005/8/layout/vProcess5"/>
    <dgm:cxn modelId="{EB2A8556-550E-42E4-A647-524643EA22F4}" type="presOf" srcId="{EDEA6362-115B-42D1-A581-DE7516E011FD}" destId="{C4599E53-1ABF-4E70-AA0E-9F42422309CF}" srcOrd="1" destOrd="0" presId="urn:microsoft.com/office/officeart/2005/8/layout/vProcess5"/>
    <dgm:cxn modelId="{E2FDD256-4E23-4FC9-91ED-C560BE4E75B4}" srcId="{D27E558D-492F-45EB-8F20-DC217B86A4F0}" destId="{F43283C8-ED4D-4A5C-86E7-AE2686264922}" srcOrd="4" destOrd="0" parTransId="{C70D786F-EFD2-4DCD-8191-81D23F31A6F9}" sibTransId="{78E195D7-7565-4A39-B7B7-3DCDF6357F35}"/>
    <dgm:cxn modelId="{283CC29D-3184-46D7-BB13-EA671DE34832}" type="presOf" srcId="{F43283C8-ED4D-4A5C-86E7-AE2686264922}" destId="{F6E3D972-2786-483B-A1CC-6AF18ACDD434}" srcOrd="1" destOrd="0" presId="urn:microsoft.com/office/officeart/2005/8/layout/vProcess5"/>
    <dgm:cxn modelId="{DB51F3AD-545D-46DA-AA99-EE91D898D884}" type="presOf" srcId="{6892768E-45CE-4ADB-B99B-93CEC48CA7E4}" destId="{EDFEE5B5-4343-4022-BA65-EE859027B2E0}" srcOrd="0" destOrd="0" presId="urn:microsoft.com/office/officeart/2005/8/layout/vProcess5"/>
    <dgm:cxn modelId="{BA5804CD-5395-426D-87A5-7EA1E95E98D9}" type="presOf" srcId="{7EC45586-BEB4-4037-AAB1-F379CA79BDD8}" destId="{7AFF5F59-B395-4471-85D7-DE73B950CC5F}" srcOrd="1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C99270E6-C979-4466-A322-0D1A3C85D6FE}" type="presOf" srcId="{CDBFF84D-0043-4E66-BDF3-8E3E8D38BDEB}" destId="{AD64CBAE-6F81-4D1C-9276-A73D5C24F7B7}" srcOrd="0" destOrd="0" presId="urn:microsoft.com/office/officeart/2005/8/layout/vProcess5"/>
    <dgm:cxn modelId="{B16A81FA-672E-4780-9D30-0837680FEFAE}" type="presOf" srcId="{A2940FB8-741F-4DFA-A25D-02024FB144DB}" destId="{F5DAC25E-FAFC-456A-B68F-901B95E18DCE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46D33589-B090-430A-820F-545E8694B743}" type="presParOf" srcId="{3AEEEACD-38F5-4322-A782-FF1BB9AB578F}" destId="{A9A37FB7-C4AA-411C-AF69-2D11E4F52399}" srcOrd="1" destOrd="0" presId="urn:microsoft.com/office/officeart/2005/8/layout/vProcess5"/>
    <dgm:cxn modelId="{D935D5A9-3E00-4776-BACB-75D3061BC024}" type="presParOf" srcId="{3AEEEACD-38F5-4322-A782-FF1BB9AB578F}" destId="{EDFEE5B5-4343-4022-BA65-EE859027B2E0}" srcOrd="2" destOrd="0" presId="urn:microsoft.com/office/officeart/2005/8/layout/vProcess5"/>
    <dgm:cxn modelId="{CF329783-8FCE-4237-A189-AE00291C5D41}" type="presParOf" srcId="{3AEEEACD-38F5-4322-A782-FF1BB9AB578F}" destId="{98DE8128-4C8E-4079-B929-85545BBD761B}" srcOrd="3" destOrd="0" presId="urn:microsoft.com/office/officeart/2005/8/layout/vProcess5"/>
    <dgm:cxn modelId="{D4C1BBA1-2F5E-43ED-AA86-1DD91ABCDBE6}" type="presParOf" srcId="{3AEEEACD-38F5-4322-A782-FF1BB9AB578F}" destId="{D4C63301-D78D-4925-A274-6F9B2049903C}" srcOrd="4" destOrd="0" presId="urn:microsoft.com/office/officeart/2005/8/layout/vProcess5"/>
    <dgm:cxn modelId="{6B8611A5-4BEA-42B5-940B-0F55DED36C23}" type="presParOf" srcId="{3AEEEACD-38F5-4322-A782-FF1BB9AB578F}" destId="{01012E12-B49E-4008-9AD5-FDD3B6A941A8}" srcOrd="5" destOrd="0" presId="urn:microsoft.com/office/officeart/2005/8/layout/vProcess5"/>
    <dgm:cxn modelId="{DC6600E9-588F-4737-8680-560CAD74B342}" type="presParOf" srcId="{3AEEEACD-38F5-4322-A782-FF1BB9AB578F}" destId="{F5DAC25E-FAFC-456A-B68F-901B95E18DCE}" srcOrd="6" destOrd="0" presId="urn:microsoft.com/office/officeart/2005/8/layout/vProcess5"/>
    <dgm:cxn modelId="{C9FF5DF5-C8FE-47AD-B39E-81E31CD1D7FC}" type="presParOf" srcId="{3AEEEACD-38F5-4322-A782-FF1BB9AB578F}" destId="{EB2278BA-843C-457E-9D63-14B0AB1ED255}" srcOrd="7" destOrd="0" presId="urn:microsoft.com/office/officeart/2005/8/layout/vProcess5"/>
    <dgm:cxn modelId="{C0A43A8A-B8B9-4FAD-ACC2-A63866572CCA}" type="presParOf" srcId="{3AEEEACD-38F5-4322-A782-FF1BB9AB578F}" destId="{6E446085-75A2-41F0-958C-095C7CCBECDF}" srcOrd="8" destOrd="0" presId="urn:microsoft.com/office/officeart/2005/8/layout/vProcess5"/>
    <dgm:cxn modelId="{62E32440-D2E8-4223-A126-BD419BC71001}" type="presParOf" srcId="{3AEEEACD-38F5-4322-A782-FF1BB9AB578F}" destId="{AD64CBAE-6F81-4D1C-9276-A73D5C24F7B7}" srcOrd="9" destOrd="0" presId="urn:microsoft.com/office/officeart/2005/8/layout/vProcess5"/>
    <dgm:cxn modelId="{6B93670E-C2E3-40CA-91CC-ECDECB9998D3}" type="presParOf" srcId="{3AEEEACD-38F5-4322-A782-FF1BB9AB578F}" destId="{7AFF5F59-B395-4471-85D7-DE73B950CC5F}" srcOrd="10" destOrd="0" presId="urn:microsoft.com/office/officeart/2005/8/layout/vProcess5"/>
    <dgm:cxn modelId="{E9FB1029-55A8-4970-A447-DFC456732F1A}" type="presParOf" srcId="{3AEEEACD-38F5-4322-A782-FF1BB9AB578F}" destId="{DA88346F-6FD3-4CF3-B967-3A7F9EC4C7B2}" srcOrd="11" destOrd="0" presId="urn:microsoft.com/office/officeart/2005/8/layout/vProcess5"/>
    <dgm:cxn modelId="{736A5654-40EA-4CB4-B1FD-830009504798}" type="presParOf" srcId="{3AEEEACD-38F5-4322-A782-FF1BB9AB578F}" destId="{C4599E53-1ABF-4E70-AA0E-9F42422309CF}" srcOrd="12" destOrd="0" presId="urn:microsoft.com/office/officeart/2005/8/layout/vProcess5"/>
    <dgm:cxn modelId="{AC596A07-B97C-4B2D-A4E5-F754D3C2BC64}" type="presParOf" srcId="{3AEEEACD-38F5-4322-A782-FF1BB9AB578F}" destId="{E19015A8-A87C-4494-A4A0-3295C1C2E7C9}" srcOrd="13" destOrd="0" presId="urn:microsoft.com/office/officeart/2005/8/layout/vProcess5"/>
    <dgm:cxn modelId="{F242972E-FAAE-437B-9D44-5F8EDCA7A918}" type="presParOf" srcId="{3AEEEACD-38F5-4322-A782-FF1BB9AB578F}" destId="{F6E3D972-2786-483B-A1CC-6AF18ACDD43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Объединение всех дополнительных признаков в один dataframe</a:t>
          </a:r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Удаление низкокачественных колонок (</a:t>
          </a:r>
          <a:r>
            <a:rPr lang="en-US" sz="2200" b="0" i="0" baseline="0" dirty="0">
              <a:latin typeface="+mn-lt"/>
            </a:rPr>
            <a:t>&lt; 70%</a:t>
          </a:r>
          <a:r>
            <a:rPr lang="ru-RU" sz="2200" b="0" i="0" baseline="0" dirty="0">
              <a:latin typeface="+mn-lt"/>
            </a:rPr>
            <a:t>)</a:t>
          </a:r>
          <a:endParaRPr lang="ru-RU" sz="2200" dirty="0">
            <a:latin typeface="CoFo Sans"/>
          </a:endParaRPr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Объединяем дневные строки в недели  </a:t>
          </a:r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DE9A3A6E-3C07-48CC-9CAD-80E181638008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dirty="0">
            <a:latin typeface="CoFo Sans"/>
            <a:ea typeface="+mn-lt"/>
            <a:cs typeface="+mn-lt"/>
          </a:endParaRPr>
        </a:p>
      </dgm:t>
    </dgm:pt>
    <dgm:pt modelId="{1AB626FF-C8FF-4D99-B242-BFE38E9DCC9F}" type="parTrans" cxnId="{F8DE838D-AE08-4C83-BF08-83F55BFC47D3}">
      <dgm:prSet/>
      <dgm:spPr/>
      <dgm:t>
        <a:bodyPr/>
        <a:lstStyle/>
        <a:p>
          <a:endParaRPr lang="ru-RU"/>
        </a:p>
      </dgm:t>
    </dgm:pt>
    <dgm:pt modelId="{C14CEC4F-336F-4779-A3E4-F20054B3DB7B}" type="sibTrans" cxnId="{F8DE838D-AE08-4C83-BF08-83F55BFC47D3}">
      <dgm:prSet/>
      <dgm:spPr/>
      <dgm:t>
        <a:bodyPr/>
        <a:lstStyle/>
        <a:p>
          <a:endParaRPr lang="ru-RU"/>
        </a:p>
      </dgm:t>
    </dgm:pt>
    <dgm:pt modelId="{26C9F8F7-840F-42E8-A0CD-9295A00E8C56}">
      <dgm:prSet phldr="0" custT="1"/>
      <dgm:spPr/>
      <dgm:t>
        <a:bodyPr/>
        <a:lstStyle/>
        <a:p>
          <a:pPr rtl="0"/>
          <a:r>
            <a:rPr lang="ru-RU" sz="2200" b="0" i="0" dirty="0"/>
            <a:t>Дифференцирование</a:t>
          </a:r>
          <a:r>
            <a:rPr lang="ru-RU" sz="2200" dirty="0">
              <a:latin typeface="CoFo Sans"/>
              <a:ea typeface="+mn-lt"/>
              <a:cs typeface="+mn-lt"/>
            </a:rPr>
            <a:t> цены</a:t>
          </a:r>
        </a:p>
      </dgm:t>
    </dgm:pt>
    <dgm:pt modelId="{3E9AEC42-EEEE-49D8-8F7A-C5A3A295BAA1}" type="parTrans" cxnId="{A2025770-D16C-456C-9C7C-64767F420292}">
      <dgm:prSet/>
      <dgm:spPr/>
      <dgm:t>
        <a:bodyPr/>
        <a:lstStyle/>
        <a:p>
          <a:endParaRPr lang="en-PH"/>
        </a:p>
      </dgm:t>
    </dgm:pt>
    <dgm:pt modelId="{EC8914D3-17CB-4FF7-B36D-25D9BF5CE3EC}" type="sibTrans" cxnId="{A2025770-D16C-456C-9C7C-64767F420292}">
      <dgm:prSet/>
      <dgm:spPr/>
      <dgm:t>
        <a:bodyPr/>
        <a:lstStyle/>
        <a:p>
          <a:endParaRPr lang="en-PH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7" custLinFactNeighborX="-672">
        <dgm:presLayoutVars>
          <dgm:chMax val="0"/>
          <dgm:bulletEnabled val="1"/>
        </dgm:presLayoutVars>
      </dgm:prSet>
      <dgm:spPr/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50B4512-7DD7-4AEA-85C8-9C170B4664F5}" type="pres">
      <dgm:prSet presAssocID="{87469104-8DBF-4949-A117-37556750957B}" presName="spacer" presStyleCnt="0"/>
      <dgm:spPr/>
    </dgm:pt>
    <dgm:pt modelId="{8CA1BC9F-6EC4-4F0F-B630-919EFC372CE3}" type="pres">
      <dgm:prSet presAssocID="{DE9A3A6E-3C07-48CC-9CAD-80E181638008}" presName="parentText" presStyleLbl="node1" presStyleIdx="4" presStyleCnt="7" custLinFactNeighborX="473" custLinFactNeighborY="-24247">
        <dgm:presLayoutVars>
          <dgm:chMax val="0"/>
          <dgm:bulletEnabled val="1"/>
        </dgm:presLayoutVars>
      </dgm:prSet>
      <dgm:spPr/>
    </dgm:pt>
    <dgm:pt modelId="{C239A6E2-82EA-46B9-A308-46BC292B7371}" type="pres">
      <dgm:prSet presAssocID="{C14CEC4F-336F-4779-A3E4-F20054B3DB7B}" presName="spacer" presStyleCnt="0"/>
      <dgm:spPr/>
    </dgm:pt>
    <dgm:pt modelId="{8EF234AA-602F-49B4-B71F-17F3382E57B8}" type="pres">
      <dgm:prSet presAssocID="{26C9F8F7-840F-42E8-A0CD-9295A00E8C5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81FBC45-E019-466B-B79B-0B4DC84E1FBF}" type="pres">
      <dgm:prSet presAssocID="{EC8914D3-17CB-4FF7-B36D-25D9BF5CE3EC}" presName="spacer" presStyleCnt="0"/>
      <dgm:spPr/>
    </dgm:pt>
    <dgm:pt modelId="{79643739-1E69-4350-AC45-D4E04CC50E89}" type="pres">
      <dgm:prSet presAssocID="{D157105C-6E49-4FA0-9E23-0FB9A45FB06C}" presName="parentText" presStyleLbl="node1" presStyleIdx="6" presStyleCnt="7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A2025770-D16C-456C-9C7C-64767F420292}" srcId="{75334B4E-01D1-45B5-8DEF-032666224E25}" destId="{26C9F8F7-840F-42E8-A0CD-9295A00E8C56}" srcOrd="5" destOrd="0" parTransId="{3E9AEC42-EEEE-49D8-8F7A-C5A3A295BAA1}" sibTransId="{EC8914D3-17CB-4FF7-B36D-25D9BF5CE3EC}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C0144588-8EE2-4C19-9D93-CA8C287AED93}" srcId="{75334B4E-01D1-45B5-8DEF-032666224E25}" destId="{D157105C-6E49-4FA0-9E23-0FB9A45FB06C}" srcOrd="6" destOrd="0" parTransId="{67FA3062-E956-41C3-9B9F-5A0DD7B8600F}" sibTransId="{A00A8B5C-07C4-41AD-896C-4B2ECE49C723}"/>
    <dgm:cxn modelId="{F8DE838D-AE08-4C83-BF08-83F55BFC47D3}" srcId="{75334B4E-01D1-45B5-8DEF-032666224E25}" destId="{DE9A3A6E-3C07-48CC-9CAD-80E181638008}" srcOrd="4" destOrd="0" parTransId="{1AB626FF-C8FF-4D99-B242-BFE38E9DCC9F}" sibTransId="{C14CEC4F-336F-4779-A3E4-F20054B3DB7B}"/>
    <dgm:cxn modelId="{A53C0895-BECB-4658-AA2F-9AB3E708D898}" type="presOf" srcId="{26C9F8F7-840F-42E8-A0CD-9295A00E8C56}" destId="{8EF234AA-602F-49B4-B71F-17F3382E57B8}" srcOrd="0" destOrd="0" presId="urn:microsoft.com/office/officeart/2005/8/layout/vList2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D8045BC4-8197-443B-95BD-58A52DFA5B23}" type="presOf" srcId="{DE9A3A6E-3C07-48CC-9CAD-80E181638008}" destId="{8CA1BC9F-6EC4-4F0F-B630-919EFC372CE3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D7D9A811-7C71-400B-8188-3C789D467A07}" type="presParOf" srcId="{A195C863-EDFE-4B08-A0BA-4BA28CFAA159}" destId="{8CA1BC9F-6EC4-4F0F-B630-919EFC372CE3}" srcOrd="8" destOrd="0" presId="urn:microsoft.com/office/officeart/2005/8/layout/vList2"/>
    <dgm:cxn modelId="{CD68B87C-221F-4B2E-84A2-2820D52129B4}" type="presParOf" srcId="{A195C863-EDFE-4B08-A0BA-4BA28CFAA159}" destId="{C239A6E2-82EA-46B9-A308-46BC292B7371}" srcOrd="9" destOrd="0" presId="urn:microsoft.com/office/officeart/2005/8/layout/vList2"/>
    <dgm:cxn modelId="{2194A1EF-32BB-45C9-A069-0E6799588C9D}" type="presParOf" srcId="{A195C863-EDFE-4B08-A0BA-4BA28CFAA159}" destId="{8EF234AA-602F-49B4-B71F-17F3382E57B8}" srcOrd="10" destOrd="0" presId="urn:microsoft.com/office/officeart/2005/8/layout/vList2"/>
    <dgm:cxn modelId="{4020DED0-831A-4AB7-B57F-3C9B3231C15D}" type="presParOf" srcId="{A195C863-EDFE-4B08-A0BA-4BA28CFAA159}" destId="{881FBC45-E019-466B-B79B-0B4DC84E1FBF}" srcOrd="11" destOrd="0" presId="urn:microsoft.com/office/officeart/2005/8/layout/vList2"/>
    <dgm:cxn modelId="{66012147-0FDF-486D-BEFE-B32FAB136D9D}" type="presParOf" srcId="{A195C863-EDFE-4B08-A0BA-4BA28CFAA159}" destId="{79643739-1E69-4350-AC45-D4E04CC50E8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44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oFo Sans"/>
            </a:rPr>
            <a:t>Избежание переплат за покупку нужного объема</a:t>
          </a:r>
          <a:endParaRPr lang="ru-RU" sz="2400" kern="1200" dirty="0"/>
        </a:p>
      </dsp:txBody>
      <dsp:txXfrm>
        <a:off x="56496" y="49054"/>
        <a:ext cx="2911446" cy="1576722"/>
      </dsp:txXfrm>
    </dsp:sp>
    <dsp:sp modelId="{E83067C5-CF98-443B-8FD4-E5096CE2AE7C}">
      <dsp:nvSpPr>
        <dsp:cNvPr id="0" name=""/>
        <dsp:cNvSpPr/>
      </dsp:nvSpPr>
      <dsp:spPr>
        <a:xfrm>
          <a:off x="352260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oFo Sans"/>
            </a:rPr>
            <a:t>Исследование рынка </a:t>
          </a:r>
          <a:endParaRPr lang="ru-RU" sz="2400" kern="1200" dirty="0"/>
        </a:p>
      </dsp:txBody>
      <dsp:txXfrm>
        <a:off x="3571656" y="49054"/>
        <a:ext cx="2911446" cy="1576722"/>
      </dsp:txXfrm>
    </dsp:sp>
    <dsp:sp modelId="{F1D043FD-0117-4BFD-985F-7527F748244B}">
      <dsp:nvSpPr>
        <dsp:cNvPr id="0" name=""/>
        <dsp:cNvSpPr/>
      </dsp:nvSpPr>
      <dsp:spPr>
        <a:xfrm>
          <a:off x="7037761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CoFo Sans"/>
            </a:rPr>
            <a:t>Предугадывание цены для подготовки бюджета </a:t>
          </a:r>
          <a:endParaRPr lang="ru-RU" sz="2400" kern="1200" dirty="0"/>
        </a:p>
      </dsp:txBody>
      <dsp:txXfrm>
        <a:off x="7086815" y="49054"/>
        <a:ext cx="2911446" cy="1576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37FB7-C4AA-411C-AF69-2D11E4F52399}">
      <dsp:nvSpPr>
        <dsp:cNvPr id="0" name=""/>
        <dsp:cNvSpPr/>
      </dsp:nvSpPr>
      <dsp:spPr>
        <a:xfrm>
          <a:off x="0" y="0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Подготовка данных</a:t>
          </a:r>
          <a:endParaRPr lang="ru-RU" sz="3500" kern="1200" dirty="0"/>
        </a:p>
      </dsp:txBody>
      <dsp:txXfrm>
        <a:off x="23759" y="23759"/>
        <a:ext cx="7258669" cy="763672"/>
      </dsp:txXfrm>
    </dsp:sp>
    <dsp:sp modelId="{EDFEE5B5-4343-4022-BA65-EE859027B2E0}">
      <dsp:nvSpPr>
        <dsp:cNvPr id="0" name=""/>
        <dsp:cNvSpPr/>
      </dsp:nvSpPr>
      <dsp:spPr>
        <a:xfrm>
          <a:off x="614497" y="923855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Предобработка данных</a:t>
          </a:r>
          <a:endParaRPr lang="ru-RU" sz="3500" kern="1200" dirty="0"/>
        </a:p>
      </dsp:txBody>
      <dsp:txXfrm>
        <a:off x="638256" y="947614"/>
        <a:ext cx="7039628" cy="763672"/>
      </dsp:txXfrm>
    </dsp:sp>
    <dsp:sp modelId="{98DE8128-4C8E-4079-B929-85545BBD761B}">
      <dsp:nvSpPr>
        <dsp:cNvPr id="0" name=""/>
        <dsp:cNvSpPr/>
      </dsp:nvSpPr>
      <dsp:spPr>
        <a:xfrm>
          <a:off x="1228994" y="1847711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Обучение моделей</a:t>
          </a:r>
          <a:endParaRPr lang="ru-RU" sz="3500" kern="1200" dirty="0"/>
        </a:p>
      </dsp:txBody>
      <dsp:txXfrm>
        <a:off x="1252753" y="1871470"/>
        <a:ext cx="7039628" cy="763672"/>
      </dsp:txXfrm>
    </dsp:sp>
    <dsp:sp modelId="{D4C63301-D78D-4925-A274-6F9B2049903C}">
      <dsp:nvSpPr>
        <dsp:cNvPr id="0" name=""/>
        <dsp:cNvSpPr/>
      </dsp:nvSpPr>
      <dsp:spPr>
        <a:xfrm>
          <a:off x="1843491" y="2771566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Выбор финальной модели</a:t>
          </a:r>
          <a:endParaRPr lang="ru-RU" sz="3500" kern="1200" dirty="0"/>
        </a:p>
      </dsp:txBody>
      <dsp:txXfrm>
        <a:off x="1867250" y="2795325"/>
        <a:ext cx="7039628" cy="763672"/>
      </dsp:txXfrm>
    </dsp:sp>
    <dsp:sp modelId="{01012E12-B49E-4008-9AD5-FDD3B6A941A8}">
      <dsp:nvSpPr>
        <dsp:cNvPr id="0" name=""/>
        <dsp:cNvSpPr/>
      </dsp:nvSpPr>
      <dsp:spPr>
        <a:xfrm>
          <a:off x="2457988" y="3695422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>
              <a:latin typeface="CoFo Sans"/>
            </a:rPr>
            <a:t>Разработка приложения</a:t>
          </a:r>
        </a:p>
      </dsp:txBody>
      <dsp:txXfrm>
        <a:off x="2481747" y="3719181"/>
        <a:ext cx="7039628" cy="763672"/>
      </dsp:txXfrm>
    </dsp:sp>
    <dsp:sp modelId="{F5DAC25E-FAFC-456A-B68F-901B95E18DCE}">
      <dsp:nvSpPr>
        <dsp:cNvPr id="0" name=""/>
        <dsp:cNvSpPr/>
      </dsp:nvSpPr>
      <dsp:spPr>
        <a:xfrm>
          <a:off x="7701643" y="59261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7820279" y="592619"/>
        <a:ext cx="290001" cy="396773"/>
      </dsp:txXfrm>
    </dsp:sp>
    <dsp:sp modelId="{EB2278BA-843C-457E-9D63-14B0AB1ED255}">
      <dsp:nvSpPr>
        <dsp:cNvPr id="0" name=""/>
        <dsp:cNvSpPr/>
      </dsp:nvSpPr>
      <dsp:spPr>
        <a:xfrm>
          <a:off x="8316140" y="1516475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8434776" y="1516475"/>
        <a:ext cx="290001" cy="396773"/>
      </dsp:txXfrm>
    </dsp:sp>
    <dsp:sp modelId="{6E446085-75A2-41F0-958C-095C7CCBECDF}">
      <dsp:nvSpPr>
        <dsp:cNvPr id="0" name=""/>
        <dsp:cNvSpPr/>
      </dsp:nvSpPr>
      <dsp:spPr>
        <a:xfrm>
          <a:off x="8930637" y="2426811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049273" y="2426811"/>
        <a:ext cx="290001" cy="396773"/>
      </dsp:txXfrm>
    </dsp:sp>
    <dsp:sp modelId="{AD64CBAE-6F81-4D1C-9276-A73D5C24F7B7}">
      <dsp:nvSpPr>
        <dsp:cNvPr id="0" name=""/>
        <dsp:cNvSpPr/>
      </dsp:nvSpPr>
      <dsp:spPr>
        <a:xfrm>
          <a:off x="9545134" y="335967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663770" y="3359679"/>
        <a:ext cx="290001" cy="39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128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</a:rPr>
            <a:t>Объединение всех дополнительных признаков в один dataframe</a:t>
          </a:r>
        </a:p>
      </dsp:txBody>
      <dsp:txXfrm>
        <a:off x="31290" y="31418"/>
        <a:ext cx="5617738" cy="578406"/>
      </dsp:txXfrm>
    </dsp:sp>
    <dsp:sp modelId="{288564AB-DD58-4EBE-B6B9-63C82DCC114A}">
      <dsp:nvSpPr>
        <dsp:cNvPr id="0" name=""/>
        <dsp:cNvSpPr/>
      </dsp:nvSpPr>
      <dsp:spPr>
        <a:xfrm>
          <a:off x="0" y="655458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Объединяем дневные строки в недели  </a:t>
          </a:r>
        </a:p>
      </dsp:txBody>
      <dsp:txXfrm>
        <a:off x="31290" y="686748"/>
        <a:ext cx="5617738" cy="578406"/>
      </dsp:txXfrm>
    </dsp:sp>
    <dsp:sp modelId="{54F93E60-3F89-4FCC-BC7A-19D2BC25F68D}">
      <dsp:nvSpPr>
        <dsp:cNvPr id="0" name=""/>
        <dsp:cNvSpPr/>
      </dsp:nvSpPr>
      <dsp:spPr>
        <a:xfrm>
          <a:off x="0" y="1310788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Удаление низкокачественных колонок (</a:t>
          </a:r>
          <a:r>
            <a:rPr lang="en-US" sz="2200" b="0" i="0" kern="1200" baseline="0" dirty="0">
              <a:latin typeface="+mn-lt"/>
            </a:rPr>
            <a:t>&lt; 70%</a:t>
          </a:r>
          <a:r>
            <a:rPr lang="ru-RU" sz="2200" b="0" i="0" kern="1200" baseline="0" dirty="0">
              <a:latin typeface="+mn-lt"/>
            </a:rPr>
            <a:t>)</a:t>
          </a:r>
          <a:endParaRPr lang="ru-RU" sz="2200" kern="1200" dirty="0">
            <a:latin typeface="CoFo Sans"/>
          </a:endParaRPr>
        </a:p>
      </dsp:txBody>
      <dsp:txXfrm>
        <a:off x="31290" y="1342078"/>
        <a:ext cx="5617738" cy="578406"/>
      </dsp:txXfrm>
    </dsp:sp>
    <dsp:sp modelId="{931E1C69-6BA1-48AE-9DE5-B7114432372C}">
      <dsp:nvSpPr>
        <dsp:cNvPr id="0" name=""/>
        <dsp:cNvSpPr/>
      </dsp:nvSpPr>
      <dsp:spPr>
        <a:xfrm>
          <a:off x="0" y="1966118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sp:txBody>
      <dsp:txXfrm>
        <a:off x="31290" y="1997408"/>
        <a:ext cx="5617738" cy="578406"/>
      </dsp:txXfrm>
    </dsp:sp>
    <dsp:sp modelId="{8CA1BC9F-6EC4-4F0F-B630-919EFC372CE3}">
      <dsp:nvSpPr>
        <dsp:cNvPr id="0" name=""/>
        <dsp:cNvSpPr/>
      </dsp:nvSpPr>
      <dsp:spPr>
        <a:xfrm>
          <a:off x="0" y="2617970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kern="1200" dirty="0">
            <a:latin typeface="CoFo Sans"/>
            <a:ea typeface="+mn-lt"/>
            <a:cs typeface="+mn-lt"/>
          </a:endParaRPr>
        </a:p>
      </dsp:txBody>
      <dsp:txXfrm>
        <a:off x="31290" y="2649260"/>
        <a:ext cx="5617738" cy="578406"/>
      </dsp:txXfrm>
    </dsp:sp>
    <dsp:sp modelId="{8EF234AA-602F-49B4-B71F-17F3382E57B8}">
      <dsp:nvSpPr>
        <dsp:cNvPr id="0" name=""/>
        <dsp:cNvSpPr/>
      </dsp:nvSpPr>
      <dsp:spPr>
        <a:xfrm>
          <a:off x="0" y="3276778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dirty="0"/>
            <a:t>Дифференцирование</a:t>
          </a:r>
          <a:r>
            <a:rPr lang="ru-RU" sz="2200" kern="1200" dirty="0">
              <a:latin typeface="CoFo Sans"/>
              <a:ea typeface="+mn-lt"/>
              <a:cs typeface="+mn-lt"/>
            </a:rPr>
            <a:t> цены</a:t>
          </a:r>
        </a:p>
      </dsp:txBody>
      <dsp:txXfrm>
        <a:off x="31290" y="3308068"/>
        <a:ext cx="5617738" cy="578406"/>
      </dsp:txXfrm>
    </dsp:sp>
    <dsp:sp modelId="{79643739-1E69-4350-AC45-D4E04CC50E89}">
      <dsp:nvSpPr>
        <dsp:cNvPr id="0" name=""/>
        <dsp:cNvSpPr/>
      </dsp:nvSpPr>
      <dsp:spPr>
        <a:xfrm>
          <a:off x="0" y="3932236"/>
          <a:ext cx="5680318" cy="6409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31290" y="3963526"/>
        <a:ext cx="5617738" cy="578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+mj-lt"/>
              </a:rPr>
              <a:t>Модель временного ряда "Предсказание цены на арматуру"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442914" y="5085484"/>
            <a:ext cx="628958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0" strike="noStrike" spc="-1" dirty="0">
                <a:solidFill>
                  <a:srgbClr val="FFFFFF"/>
                </a:solidFill>
              </a:rPr>
              <a:t>Работу выполнили: </a:t>
            </a:r>
            <a:r>
              <a:rPr lang="ru-RU" sz="2200" spc="-1" dirty="0">
                <a:solidFill>
                  <a:srgbClr val="FFFFFF"/>
                </a:solidFill>
              </a:rPr>
              <a:t>Подъячев Владислав, </a:t>
            </a:r>
          </a:p>
          <a:p>
            <a:r>
              <a:rPr lang="ru-RU" sz="2200" spc="-1" dirty="0">
                <a:solidFill>
                  <a:srgbClr val="FFFFFF"/>
                </a:solidFill>
              </a:rPr>
              <a:t>Кочкин</a:t>
            </a:r>
            <a:r>
              <a:rPr lang="ru-RU" sz="2200" b="0" strike="noStrike" spc="-1" dirty="0">
                <a:solidFill>
                  <a:srgbClr val="FFFFFF"/>
                </a:solidFill>
              </a:rPr>
              <a:t> </a:t>
            </a:r>
            <a:r>
              <a:rPr lang="ru-RU" sz="2200" spc="-1" dirty="0">
                <a:solidFill>
                  <a:srgbClr val="FFFFFF"/>
                </a:solidFill>
              </a:rPr>
              <a:t>Никита, </a:t>
            </a:r>
            <a:r>
              <a:rPr lang="ru-RU" sz="2200" b="0" strike="noStrike" spc="-1" dirty="0">
                <a:solidFill>
                  <a:srgbClr val="FFFFFF"/>
                </a:solidFill>
              </a:rPr>
              <a:t>Мисюк Вячеслав</a:t>
            </a:r>
            <a:br>
              <a:rPr sz="2200" dirty="0"/>
            </a:br>
            <a:r>
              <a:rPr lang="ru-RU" sz="2200" b="0" strike="noStrike" spc="-1" dirty="0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07E6C-97E2-0126-EA45-5EFB688F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7C09-0068-2132-13E3-D76D7544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33A534-143E-B442-51F3-042D7011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44" y="1162177"/>
            <a:ext cx="7690103" cy="51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52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0C0F-BC0A-4704-BD93-0F2DC300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Пример работы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6DC5292-7466-CA8F-41B0-CB36A63BA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11E171-4B12-DA80-54FF-55A8F1AF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5" y="1089024"/>
            <a:ext cx="5653088" cy="48820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4BB03E-8702-5926-02B5-B30D593C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48" y="1089024"/>
            <a:ext cx="5323865" cy="48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7031-EFF3-4CBB-8941-3B2334A4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34" y="509598"/>
            <a:ext cx="3600000" cy="6477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2800" b="1" dirty="0"/>
              <a:t>Проделанная работа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3946C-75EF-4440-A498-3E6D5BF2D41A}"/>
              </a:ext>
            </a:extLst>
          </p:cNvPr>
          <p:cNvSpPr txBox="1"/>
          <p:nvPr/>
        </p:nvSpPr>
        <p:spPr>
          <a:xfrm>
            <a:off x="3624529" y="477575"/>
            <a:ext cx="4074033" cy="679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b="1" dirty="0">
                <a:sym typeface="CoFo Sans"/>
              </a:rPr>
              <a:t>Не получилось</a:t>
            </a: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1DF94-F39A-41CA-B605-DBED6E51FEDB}"/>
              </a:ext>
            </a:extLst>
          </p:cNvPr>
          <p:cNvSpPr txBox="1"/>
          <p:nvPr/>
        </p:nvSpPr>
        <p:spPr>
          <a:xfrm>
            <a:off x="8094747" y="477575"/>
            <a:ext cx="2931459" cy="679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В будущем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18BF2-7DD9-424C-9F16-2A7E1A875FC5}"/>
              </a:ext>
            </a:extLst>
          </p:cNvPr>
          <p:cNvSpPr txBox="1"/>
          <p:nvPr/>
        </p:nvSpPr>
        <p:spPr>
          <a:xfrm>
            <a:off x="645604" y="1018125"/>
            <a:ext cx="3600000" cy="41693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ym typeface="CoFo Sans"/>
              </a:rPr>
              <a:t>1. </a:t>
            </a:r>
            <a:r>
              <a:rPr lang="ru-RU" sz="2400" dirty="0">
                <a:sym typeface="CoFo Sans"/>
              </a:rPr>
              <a:t>Проведена тщательная работа с данными</a:t>
            </a:r>
            <a:endParaRPr lang="en-US" sz="2400" dirty="0">
              <a:sym typeface="CoFo Sans"/>
            </a:endParaRP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ym typeface="CoFo Sans"/>
              </a:rPr>
              <a:t>2</a:t>
            </a:r>
            <a:r>
              <a:rPr lang="en-US" sz="2400" dirty="0">
                <a:sym typeface="CoFo Sans"/>
              </a:rPr>
              <a:t>. </a:t>
            </a:r>
            <a:r>
              <a:rPr lang="ru-RU" sz="2400" dirty="0">
                <a:sym typeface="CoFo Sans"/>
              </a:rPr>
              <a:t>Созданы три рабочие модели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3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. 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Разработано приложение 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dirty="0">
                <a:sym typeface="CoFo Sans"/>
              </a:rPr>
              <a:t>4</a:t>
            </a:r>
            <a:r>
              <a:rPr lang="en-US" sz="2400" dirty="0">
                <a:sym typeface="CoFo Sans"/>
              </a:rPr>
              <a:t>. </a:t>
            </a:r>
            <a:r>
              <a:rPr lang="ru-RU" sz="2400" dirty="0">
                <a:sym typeface="CoFo Sans"/>
              </a:rPr>
              <a:t>Получен бесценный опыт в машинном обучении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F49E3-BEE7-40E2-A49D-42D9DBA3D857}"/>
              </a:ext>
            </a:extLst>
          </p:cNvPr>
          <p:cNvSpPr txBox="1"/>
          <p:nvPr/>
        </p:nvSpPr>
        <p:spPr>
          <a:xfrm>
            <a:off x="4429432" y="1018125"/>
            <a:ext cx="3146611" cy="3660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/>
              <a:t>1. Автоматический экспорт рекомендаций в тендерную документацию</a:t>
            </a:r>
          </a:p>
          <a:p>
            <a:pPr marR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/>
              <a:t>2. Точное прогнозирование при резких скачках цен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88AC5-0AC3-46C1-8E8F-FE1BB64B6802}"/>
              </a:ext>
            </a:extLst>
          </p:cNvPr>
          <p:cNvSpPr txBox="1"/>
          <p:nvPr/>
        </p:nvSpPr>
        <p:spPr>
          <a:xfrm>
            <a:off x="8062770" y="1018125"/>
            <a:ext cx="3483626" cy="5388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/>
              <a:t>1. Интеграция с биржевыми данными для улучшения точности прогнозов</a:t>
            </a:r>
          </a:p>
          <a:p>
            <a:pPr marR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lang="ru-RU" sz="2400" dirty="0"/>
              <a:t>2. Создание мобильной версии приложения для оперативного доступа</a:t>
            </a:r>
          </a:p>
          <a:p>
            <a:pPr marR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3. </a:t>
            </a:r>
            <a:r>
              <a:rPr lang="ru-RU" sz="2400" dirty="0"/>
              <a:t>Добавление уведомлений о благоприятном времени для закупок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  <a:p>
            <a:pPr marL="514350" marR="0" indent="-51435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5353316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цены на арматуру с целью дальнейшей выгодной сделки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649234"/>
              </p:ext>
            </p:extLst>
          </p:nvPr>
        </p:nvGraphicFramePr>
        <p:xfrm>
          <a:off x="442912" y="2395146"/>
          <a:ext cx="10054759" cy="1674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324677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ru-RU" sz="2400" dirty="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R</a:t>
            </a:r>
            <a:r>
              <a:rPr lang="ru-RU" sz="2400" baseline="30000" dirty="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2 </a:t>
            </a:r>
            <a:r>
              <a:rPr lang="ru-RU" sz="2400" dirty="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прогнозировать цену на арматуру максимально приближённо к реальной 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378257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593788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Рисунок 52" descr="Изображение выглядит как текст, снимок экрана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9A761F7-74D2-448A-386D-647CD2C662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19032" r="19032"/>
          <a:stretch/>
        </p:blipFill>
        <p:spPr>
          <a:xfrm>
            <a:off x="6341250" y="1512893"/>
            <a:ext cx="5545137" cy="3598810"/>
          </a:xfrm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 err="1"/>
              <a:t>Prophet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Учёт влияния праздников и событий, сезонности.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22C04-8C72-4F37-8090-A791D213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94" y="2091984"/>
            <a:ext cx="7164000" cy="37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BC6B-2971-4477-A6CE-D06D01CD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RandomForest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10FD-9327-4049-B7DA-6899BE6FE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Устойчивость к переобучению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с разнородными данными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использования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.</a:t>
            </a:r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7" name="Рисунок 6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11788F7-A491-D42D-89D3-4B160574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1253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9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B0E-F38E-401C-9880-11F6C43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Линейная</a:t>
            </a:r>
            <a:r>
              <a:rPr lang="en-US" sz="4800" dirty="0"/>
              <a:t> </a:t>
            </a:r>
            <a:r>
              <a:rPr lang="en-US" sz="4800" dirty="0" err="1"/>
              <a:t>регрессия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D3B0-D51E-4278-905C-C590E3496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50976"/>
            <a:ext cx="11302400" cy="4679950"/>
          </a:xfrm>
        </p:spPr>
        <p:txBody>
          <a:bodyPr lIns="0" tIns="0" rIns="0" bIns="0" anchor="t"/>
          <a:lstStyle/>
          <a:p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Простота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интерпретируемость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быстрое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обучение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прогнозирование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высокая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масштабируемость</a:t>
            </a:r>
            <a:endParaRPr lang="ru-RU" sz="2800">
              <a:solidFill>
                <a:schemeClr val="tx1"/>
              </a:solidFill>
              <a:latin typeface="CoFo Sans (Body)"/>
            </a:endParaRPr>
          </a:p>
        </p:txBody>
      </p:sp>
      <p:pic>
        <p:nvPicPr>
          <p:cNvPr id="5" name="Рисунок 4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F8B4192-7AD9-FB92-71A2-551A296D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2492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>
                <a:latin typeface="+mj-lt"/>
              </a:rPr>
              <a:t>Сравнение моделей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42C66F-1528-73A3-5EF0-4117428F77BE}"/>
              </a:ext>
            </a:extLst>
          </p:cNvPr>
          <p:cNvSpPr/>
          <p:nvPr/>
        </p:nvSpPr>
        <p:spPr>
          <a:xfrm>
            <a:off x="4539093" y="1720976"/>
            <a:ext cx="3222742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 «</a:t>
            </a:r>
            <a:r>
              <a:rPr lang="en-US" sz="3200" dirty="0"/>
              <a:t>Random Forest</a:t>
            </a:r>
            <a:r>
              <a:rPr lang="ru-RU" sz="3200" dirty="0"/>
              <a:t>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52DA27-D7DD-952D-FE42-100EC0DC6040}"/>
              </a:ext>
            </a:extLst>
          </p:cNvPr>
          <p:cNvSpPr/>
          <p:nvPr/>
        </p:nvSpPr>
        <p:spPr>
          <a:xfrm>
            <a:off x="9066273" y="1716976"/>
            <a:ext cx="194078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</a:t>
            </a:r>
            <a:r>
              <a:rPr lang="ru-RU" sz="3200" err="1"/>
              <a:t>Prophet</a:t>
            </a:r>
            <a:r>
              <a:rPr lang="ru-RU" sz="3200" dirty="0"/>
              <a:t>»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9D4EA7-3942-A3C0-63B0-0AFD0D6749A2}"/>
              </a:ext>
            </a:extLst>
          </p:cNvPr>
          <p:cNvSpPr/>
          <p:nvPr/>
        </p:nvSpPr>
        <p:spPr>
          <a:xfrm>
            <a:off x="-76949" y="1717024"/>
            <a:ext cx="4258923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«Линейная регрессия »</a:t>
            </a:r>
          </a:p>
        </p:txBody>
      </p:sp>
      <p:pic>
        <p:nvPicPr>
          <p:cNvPr id="16" name="Рисунок 15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F258CB-6F6A-9231-0122-FA46504B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11" y="2382875"/>
            <a:ext cx="3247871" cy="2625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CD501-04D7-C28C-40D5-FFB4F7E7E142}"/>
              </a:ext>
            </a:extLst>
          </p:cNvPr>
          <p:cNvSpPr txBox="1"/>
          <p:nvPr/>
        </p:nvSpPr>
        <p:spPr>
          <a:xfrm>
            <a:off x="4724400" y="3174059"/>
            <a:ext cx="2743200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￼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CEC113D-48DD-8099-7A91-460B9764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77487"/>
              </p:ext>
            </p:extLst>
          </p:nvPr>
        </p:nvGraphicFramePr>
        <p:xfrm>
          <a:off x="4539290" y="5356327"/>
          <a:ext cx="3280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399">
                  <a:extLst>
                    <a:ext uri="{9D8B030D-6E8A-4147-A177-3AD203B41FA5}">
                      <a16:colId xmlns:a16="http://schemas.microsoft.com/office/drawing/2014/main" val="4016137026"/>
                    </a:ext>
                  </a:extLst>
                </a:gridCol>
                <a:gridCol w="1640399">
                  <a:extLst>
                    <a:ext uri="{9D8B030D-6E8A-4147-A177-3AD203B41FA5}">
                      <a16:colId xmlns:a16="http://schemas.microsoft.com/office/drawing/2014/main" val="1501097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74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1269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635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0DACD2D-29C8-2510-806A-1D1169D4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67107"/>
              </p:ext>
            </p:extLst>
          </p:nvPr>
        </p:nvGraphicFramePr>
        <p:xfrm>
          <a:off x="8417436" y="5356327"/>
          <a:ext cx="32464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37">
                  <a:extLst>
                    <a:ext uri="{9D8B030D-6E8A-4147-A177-3AD203B41FA5}">
                      <a16:colId xmlns:a16="http://schemas.microsoft.com/office/drawing/2014/main" val="2812681368"/>
                    </a:ext>
                  </a:extLst>
                </a:gridCol>
                <a:gridCol w="1623237">
                  <a:extLst>
                    <a:ext uri="{9D8B030D-6E8A-4147-A177-3AD203B41FA5}">
                      <a16:colId xmlns:a16="http://schemas.microsoft.com/office/drawing/2014/main" val="28178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76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1789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548803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AD06B91-00A5-244C-9B0A-F4D04200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33682"/>
              </p:ext>
            </p:extLst>
          </p:nvPr>
        </p:nvGraphicFramePr>
        <p:xfrm>
          <a:off x="712439" y="5358780"/>
          <a:ext cx="32739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67">
                  <a:extLst>
                    <a:ext uri="{9D8B030D-6E8A-4147-A177-3AD203B41FA5}">
                      <a16:colId xmlns:a16="http://schemas.microsoft.com/office/drawing/2014/main" val="3764090925"/>
                    </a:ext>
                  </a:extLst>
                </a:gridCol>
                <a:gridCol w="1636967">
                  <a:extLst>
                    <a:ext uri="{9D8B030D-6E8A-4147-A177-3AD203B41FA5}">
                      <a16:colId xmlns:a16="http://schemas.microsoft.com/office/drawing/2014/main" val="34228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147242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E28A52E-499E-6472-35CC-878BEE569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8" y="2380862"/>
            <a:ext cx="3276366" cy="2616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ED006-4244-40C3-8894-9ACBDA946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68" y="2382875"/>
            <a:ext cx="3222742" cy="26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79ED-01D1-477A-87EE-851CCD2A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A39E48-FC6A-E5B1-A222-80F72DBA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089025"/>
            <a:ext cx="7333488" cy="53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76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185</TotalTime>
  <Words>272</Words>
  <Application>Microsoft Office PowerPoint</Application>
  <PresentationFormat>Широкоэкранный</PresentationFormat>
  <Paragraphs>64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CoFo Sans</vt:lpstr>
      <vt:lpstr>CoFo Sans (Body)</vt:lpstr>
      <vt:lpstr>CoFo Sans Medium</vt:lpstr>
      <vt:lpstr>Inter</vt:lpstr>
      <vt:lpstr>самолет</vt:lpstr>
      <vt:lpstr>Модель временного ряда "Предсказание цены на арматуру" </vt:lpstr>
      <vt:lpstr>Введение</vt:lpstr>
      <vt:lpstr>Презентация PowerPoint</vt:lpstr>
      <vt:lpstr>Подготовка данных</vt:lpstr>
      <vt:lpstr>Prophet</vt:lpstr>
      <vt:lpstr>RandomForest</vt:lpstr>
      <vt:lpstr>Линейная регрессия</vt:lpstr>
      <vt:lpstr>Презентация PowerPoint</vt:lpstr>
      <vt:lpstr>Приложение</vt:lpstr>
      <vt:lpstr>Приложение</vt:lpstr>
      <vt:lpstr>Пример работы</vt:lpstr>
      <vt:lpstr>Проделанная работа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dae lee</cp:lastModifiedBy>
  <cp:revision>361</cp:revision>
  <dcterms:created xsi:type="dcterms:W3CDTF">2024-12-16T10:55:50Z</dcterms:created>
  <dcterms:modified xsi:type="dcterms:W3CDTF">2025-03-26T07:19:56Z</dcterms:modified>
</cp:coreProperties>
</file>